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85" r:id="rId3"/>
    <p:sldId id="287" r:id="rId4"/>
    <p:sldId id="289" r:id="rId5"/>
    <p:sldId id="290" r:id="rId6"/>
    <p:sldId id="291" r:id="rId7"/>
    <p:sldId id="292" r:id="rId8"/>
    <p:sldId id="293" r:id="rId9"/>
    <p:sldId id="301" r:id="rId10"/>
    <p:sldId id="295" r:id="rId11"/>
    <p:sldId id="298" r:id="rId12"/>
    <p:sldId id="297" r:id="rId13"/>
    <p:sldId id="299" r:id="rId14"/>
    <p:sldId id="284" r:id="rId1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52DBE0-7304-99CE-9A1D-0D8084065468}" name="POHL Linus (EAC)" initials="PL(" userId="S::Linus.POHL@ec.europa.eu::931b324f-3586-4695-bfa6-1fe9cef250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585"/>
  </p:normalViewPr>
  <p:slideViewPr>
    <p:cSldViewPr snapToGrid="0">
      <p:cViewPr varScale="1">
        <p:scale>
          <a:sx n="88" d="100"/>
          <a:sy n="88" d="100"/>
        </p:scale>
        <p:origin x="192" y="80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Users\zsuzsajavorka\Library\CloudStorage\OneDrive-TechnopolisGroupLtd\Projects\4237%20HEInnovate_2023-24\Task%203a%20-%20Maintenance\Statistics%20on%20HEInnovate\Data%20analysis%20-%20HEInnovate_13062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'Users '!$C$52</c:f>
              <c:strCache>
                <c:ptCount val="1"/>
                <c:pt idx="0">
                  <c:v>New Users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'Users '!$D$51:$M$51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'Users '!$D$52:$M$52</c:f>
              <c:numCache>
                <c:formatCode>General</c:formatCode>
                <c:ptCount val="10"/>
                <c:pt idx="0">
                  <c:v>2836</c:v>
                </c:pt>
                <c:pt idx="1">
                  <c:v>2528</c:v>
                </c:pt>
                <c:pt idx="2">
                  <c:v>7735</c:v>
                </c:pt>
                <c:pt idx="3">
                  <c:v>2368</c:v>
                </c:pt>
                <c:pt idx="4">
                  <c:v>3860</c:v>
                </c:pt>
                <c:pt idx="5">
                  <c:v>1028</c:v>
                </c:pt>
                <c:pt idx="6">
                  <c:v>2255</c:v>
                </c:pt>
                <c:pt idx="7">
                  <c:v>4203</c:v>
                </c:pt>
                <c:pt idx="8">
                  <c:v>2208</c:v>
                </c:pt>
                <c:pt idx="9">
                  <c:v>1148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4-4505-8F5B-4A23A7658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628160"/>
        <c:axId val="329547376"/>
      </c:barChart>
      <c:catAx>
        <c:axId val="32962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547376"/>
        <c:crosses val="autoZero"/>
        <c:auto val="1"/>
        <c:lblAlgn val="ctr"/>
        <c:lblOffset val="100"/>
        <c:noMultiLvlLbl val="0"/>
      </c:catAx>
      <c:valAx>
        <c:axId val="32954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62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Dimension!$E$22:$E$29</c:f>
              <c:strCache>
                <c:ptCount val="8"/>
                <c:pt idx="0">
                  <c:v>Leadership and governance </c:v>
                </c:pt>
                <c:pt idx="1">
                  <c:v>Organisational Capacity: Funding, People and Incentives</c:v>
                </c:pt>
                <c:pt idx="2">
                  <c:v>Entrepreneurial Teaching and Learning</c:v>
                </c:pt>
                <c:pt idx="3">
                  <c:v>Preparing and Supporting Entrepreneurs</c:v>
                </c:pt>
                <c:pt idx="4">
                  <c:v>Digital Transformation and Capability</c:v>
                </c:pt>
                <c:pt idx="5">
                  <c:v>Knowledge Exchange and Collaboration</c:v>
                </c:pt>
                <c:pt idx="6">
                  <c:v>The Internationalised Institution</c:v>
                </c:pt>
                <c:pt idx="7">
                  <c:v>Measuring Impact</c:v>
                </c:pt>
              </c:strCache>
            </c:strRef>
          </c:cat>
          <c:val>
            <c:numRef>
              <c:f>Dimension!$F$22:$F$29</c:f>
              <c:numCache>
                <c:formatCode>#,##0</c:formatCode>
                <c:ptCount val="8"/>
                <c:pt idx="0" formatCode="General">
                  <c:v>21490</c:v>
                </c:pt>
                <c:pt idx="1">
                  <c:v>20494</c:v>
                </c:pt>
                <c:pt idx="2">
                  <c:v>20623</c:v>
                </c:pt>
                <c:pt idx="3">
                  <c:v>19843</c:v>
                </c:pt>
                <c:pt idx="4">
                  <c:v>8825</c:v>
                </c:pt>
                <c:pt idx="5">
                  <c:v>19839</c:v>
                </c:pt>
                <c:pt idx="6">
                  <c:v>19708</c:v>
                </c:pt>
                <c:pt idx="7">
                  <c:v>19187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16-4148-B142-660965404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0546816"/>
        <c:axId val="360355824"/>
      </c:barChart>
      <c:catAx>
        <c:axId val="490546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355824"/>
        <c:crosses val="autoZero"/>
        <c:auto val="1"/>
        <c:lblAlgn val="ctr"/>
        <c:lblOffset val="100"/>
        <c:noMultiLvlLbl val="0"/>
      </c:catAx>
      <c:valAx>
        <c:axId val="360355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54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538625023356249E-2"/>
          <c:y val="3.4754158116094759E-2"/>
          <c:w val="0.94046572591222832"/>
          <c:h val="0.758652622338057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218992"/>
        <c:axId val="565220720"/>
      </c:barChart>
      <c:catAx>
        <c:axId val="56521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220720"/>
        <c:crosses val="autoZero"/>
        <c:auto val="1"/>
        <c:lblAlgn val="ctr"/>
        <c:lblOffset val="100"/>
        <c:noMultiLvlLbl val="0"/>
      </c:catAx>
      <c:valAx>
        <c:axId val="565220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2189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Submitted SAs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Sheet1!$B$4:$B$29</c:f>
              <c:strCache>
                <c:ptCount val="26"/>
                <c:pt idx="0">
                  <c:v>Spain</c:v>
                </c:pt>
                <c:pt idx="1">
                  <c:v>Hungary</c:v>
                </c:pt>
                <c:pt idx="2">
                  <c:v>Austria</c:v>
                </c:pt>
                <c:pt idx="3">
                  <c:v>Portugal</c:v>
                </c:pt>
                <c:pt idx="4">
                  <c:v>Finland</c:v>
                </c:pt>
                <c:pt idx="5">
                  <c:v>Ireland</c:v>
                </c:pt>
                <c:pt idx="6">
                  <c:v>Latvia</c:v>
                </c:pt>
                <c:pt idx="7">
                  <c:v>Greece</c:v>
                </c:pt>
                <c:pt idx="8">
                  <c:v>Poland</c:v>
                </c:pt>
                <c:pt idx="9">
                  <c:v>Netherlands</c:v>
                </c:pt>
                <c:pt idx="10">
                  <c:v>Belgium</c:v>
                </c:pt>
                <c:pt idx="11">
                  <c:v>Croatia</c:v>
                </c:pt>
                <c:pt idx="12">
                  <c:v>Bulgaria</c:v>
                </c:pt>
                <c:pt idx="13">
                  <c:v>Italy</c:v>
                </c:pt>
                <c:pt idx="14">
                  <c:v>Germany</c:v>
                </c:pt>
                <c:pt idx="15">
                  <c:v>Lithuania</c:v>
                </c:pt>
                <c:pt idx="16">
                  <c:v>Denmark</c:v>
                </c:pt>
                <c:pt idx="17">
                  <c:v>Cyprus</c:v>
                </c:pt>
                <c:pt idx="18">
                  <c:v>Czechia</c:v>
                </c:pt>
                <c:pt idx="19">
                  <c:v>Slovakia</c:v>
                </c:pt>
                <c:pt idx="20">
                  <c:v>Sweden</c:v>
                </c:pt>
                <c:pt idx="21">
                  <c:v>Estonia</c:v>
                </c:pt>
                <c:pt idx="22">
                  <c:v>France</c:v>
                </c:pt>
                <c:pt idx="23">
                  <c:v>Slovenia</c:v>
                </c:pt>
                <c:pt idx="24">
                  <c:v>Malta</c:v>
                </c:pt>
                <c:pt idx="25">
                  <c:v>Luxembourg</c:v>
                </c:pt>
              </c:strCache>
            </c:strRef>
          </c:cat>
          <c:val>
            <c:numRef>
              <c:f>Sheet1!$C$4:$C$29</c:f>
              <c:numCache>
                <c:formatCode>General</c:formatCode>
                <c:ptCount val="26"/>
                <c:pt idx="0">
                  <c:v>470</c:v>
                </c:pt>
                <c:pt idx="1">
                  <c:v>404</c:v>
                </c:pt>
                <c:pt idx="2">
                  <c:v>376</c:v>
                </c:pt>
                <c:pt idx="3">
                  <c:v>371</c:v>
                </c:pt>
                <c:pt idx="4">
                  <c:v>335</c:v>
                </c:pt>
                <c:pt idx="5">
                  <c:v>332</c:v>
                </c:pt>
                <c:pt idx="6">
                  <c:v>325</c:v>
                </c:pt>
                <c:pt idx="7">
                  <c:v>294</c:v>
                </c:pt>
                <c:pt idx="8">
                  <c:v>263</c:v>
                </c:pt>
                <c:pt idx="9">
                  <c:v>262</c:v>
                </c:pt>
                <c:pt idx="10">
                  <c:v>258</c:v>
                </c:pt>
                <c:pt idx="11">
                  <c:v>246</c:v>
                </c:pt>
                <c:pt idx="12">
                  <c:v>241</c:v>
                </c:pt>
                <c:pt idx="13">
                  <c:v>225</c:v>
                </c:pt>
                <c:pt idx="14">
                  <c:v>180</c:v>
                </c:pt>
                <c:pt idx="15">
                  <c:v>171</c:v>
                </c:pt>
                <c:pt idx="16">
                  <c:v>160</c:v>
                </c:pt>
                <c:pt idx="17">
                  <c:v>137</c:v>
                </c:pt>
                <c:pt idx="18">
                  <c:v>134</c:v>
                </c:pt>
                <c:pt idx="19">
                  <c:v>121</c:v>
                </c:pt>
                <c:pt idx="20">
                  <c:v>104</c:v>
                </c:pt>
                <c:pt idx="21">
                  <c:v>98</c:v>
                </c:pt>
                <c:pt idx="22">
                  <c:v>92</c:v>
                </c:pt>
                <c:pt idx="23">
                  <c:v>38</c:v>
                </c:pt>
                <c:pt idx="24">
                  <c:v>8</c:v>
                </c:pt>
                <c:pt idx="2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D-4763-8782-C249BC427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101695"/>
        <c:axId val="512106303"/>
      </c:barChart>
      <c:catAx>
        <c:axId val="512101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106303"/>
        <c:crosses val="autoZero"/>
        <c:auto val="1"/>
        <c:lblAlgn val="ctr"/>
        <c:lblOffset val="100"/>
        <c:noMultiLvlLbl val="0"/>
      </c:catAx>
      <c:valAx>
        <c:axId val="512106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10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Peaks</a:t>
            </a:r>
            <a:r>
              <a:rPr lang="fr-BE" dirty="0"/>
              <a:t> in 2016: </a:t>
            </a:r>
            <a:r>
              <a:rPr lang="fr-BE" dirty="0" err="1"/>
              <a:t>Romanian</a:t>
            </a:r>
            <a:r>
              <a:rPr lang="fr-BE" dirty="0"/>
              <a:t> </a:t>
            </a:r>
            <a:r>
              <a:rPr lang="fr-BE" dirty="0" err="1"/>
              <a:t>exercise</a:t>
            </a:r>
            <a:r>
              <a:rPr lang="fr-BE" dirty="0"/>
              <a:t>; 2018: country </a:t>
            </a:r>
            <a:r>
              <a:rPr lang="fr-BE" dirty="0" err="1"/>
              <a:t>reviews</a:t>
            </a:r>
            <a:r>
              <a:rPr lang="fr-BE" dirty="0"/>
              <a:t>; 2021: EIT HEI Initiative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56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Completed</a:t>
            </a:r>
            <a:r>
              <a:rPr lang="fr-BE" dirty="0"/>
              <a:t> = </a:t>
            </a:r>
            <a:r>
              <a:rPr lang="fr-BE" dirty="0" err="1"/>
              <a:t>filled</a:t>
            </a:r>
            <a:r>
              <a:rPr lang="fr-BE" dirty="0"/>
              <a:t> in and </a:t>
            </a:r>
            <a:r>
              <a:rPr lang="fr-BE" dirty="0" err="1"/>
              <a:t>submitted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537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« Digital Transformation and </a:t>
            </a:r>
            <a:r>
              <a:rPr lang="fr-BE" dirty="0" err="1"/>
              <a:t>Capability</a:t>
            </a:r>
            <a:r>
              <a:rPr lang="fr-BE" dirty="0"/>
              <a:t> » </a:t>
            </a:r>
            <a:r>
              <a:rPr lang="fr-BE" dirty="0" err="1"/>
              <a:t>was</a:t>
            </a:r>
            <a:r>
              <a:rPr lang="fr-BE" dirty="0"/>
              <a:t> </a:t>
            </a:r>
            <a:r>
              <a:rPr lang="fr-BE" dirty="0" err="1"/>
              <a:t>only</a:t>
            </a:r>
            <a:r>
              <a:rPr lang="fr-BE" dirty="0"/>
              <a:t> </a:t>
            </a:r>
            <a:r>
              <a:rPr lang="fr-BE" dirty="0" err="1"/>
              <a:t>added</a:t>
            </a:r>
            <a:r>
              <a:rPr lang="fr-BE" dirty="0"/>
              <a:t> in 2018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023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einnovate.eu/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50" y="1992573"/>
            <a:ext cx="10065224" cy="1436428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Data on </a:t>
            </a:r>
            <a:r>
              <a:rPr lang="en-GB" dirty="0" err="1"/>
              <a:t>HEInnovate</a:t>
            </a:r>
            <a:r>
              <a:rPr lang="en-GB" dirty="0"/>
              <a:t> use</a:t>
            </a:r>
            <a:br>
              <a:rPr lang="en-GB" dirty="0"/>
            </a:br>
            <a:r>
              <a:rPr lang="en-GB" dirty="0"/>
              <a:t>(2013-2023)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UBC: preparing the EU talents for the future</a:t>
            </a:r>
            <a:endParaRPr lang="en-GB" dirty="0"/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Education and Innovation Summit</a:t>
            </a: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Brussels, 27 June 2023 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53E667-0DB5-68AD-7CF7-FDD6EB0A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502" y="100305"/>
            <a:ext cx="11221278" cy="606705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z="3200" dirty="0"/>
              <a:t>Number of HEIs with self-assessment submission by EU MS</a:t>
            </a:r>
            <a:endParaRPr lang="en-IE" sz="3200" dirty="0"/>
          </a:p>
        </p:txBody>
      </p:sp>
      <p:pic>
        <p:nvPicPr>
          <p:cNvPr id="2" name="Picture 1" descr="A picture containing sketch, map, diagram, text&#10;&#10;Description automatically generated">
            <a:extLst>
              <a:ext uri="{FF2B5EF4-FFF2-40B4-BE49-F238E27FC236}">
                <a16:creationId xmlns:a16="http://schemas.microsoft.com/office/drawing/2014/main" id="{52C8680A-CF21-9065-707B-A29DA5744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74" r="32223" b="29300"/>
          <a:stretch/>
        </p:blipFill>
        <p:spPr bwMode="auto">
          <a:xfrm>
            <a:off x="964502" y="882662"/>
            <a:ext cx="6048724" cy="5769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B6C4B-8C09-62B5-805C-E503F217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226" y="4792865"/>
            <a:ext cx="4934639" cy="943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2C1F12-9AF8-5ABB-03EE-8CA0716DF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530" y="5674675"/>
            <a:ext cx="1395005" cy="13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9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53E667-0DB5-68AD-7CF7-FDD6EB0A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339672"/>
            <a:ext cx="11221278" cy="612436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z="3200" dirty="0"/>
              <a:t>Number of HEIs with self-assessment submission by EU MS </a:t>
            </a:r>
            <a:endParaRPr lang="en-IE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DA5ED3-97CA-836C-6E2C-93AC5771D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530" y="5674675"/>
            <a:ext cx="1395005" cy="1395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5DCC3B-E549-F6B5-872F-7BBD57A22A9D}"/>
              </a:ext>
            </a:extLst>
          </p:cNvPr>
          <p:cNvSpPr txBox="1"/>
          <p:nvPr/>
        </p:nvSpPr>
        <p:spPr>
          <a:xfrm>
            <a:off x="588691" y="5732698"/>
            <a:ext cx="8446252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000" dirty="0"/>
              <a:t>Total number of HEIs submitting the self-assessment in EU27: 1,087</a:t>
            </a:r>
            <a:endParaRPr lang="en-IE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20A85-A320-31C2-0CAB-6A9B6AFE0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988" y="1039257"/>
            <a:ext cx="8687813" cy="46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53E667-0DB5-68AD-7CF7-FDD6EB0A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339671"/>
            <a:ext cx="11221278" cy="593583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z="3200" dirty="0"/>
              <a:t>Number of HEIs with self-assessment submission by EU MS</a:t>
            </a:r>
            <a:endParaRPr lang="en-IE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DCC3B-E549-F6B5-872F-7BBD57A22A9D}"/>
              </a:ext>
            </a:extLst>
          </p:cNvPr>
          <p:cNvSpPr txBox="1"/>
          <p:nvPr/>
        </p:nvSpPr>
        <p:spPr>
          <a:xfrm>
            <a:off x="588691" y="5947303"/>
            <a:ext cx="8446252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000" dirty="0"/>
              <a:t>Total number of HEIs submitting the self-assessment: 1,087</a:t>
            </a:r>
            <a:endParaRPr lang="en-IE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C348EE-0C8B-C0EA-513F-C54AAAC168E2}"/>
              </a:ext>
            </a:extLst>
          </p:cNvPr>
          <p:cNvSpPr txBox="1"/>
          <p:nvPr/>
        </p:nvSpPr>
        <p:spPr>
          <a:xfrm>
            <a:off x="801370" y="142590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Top 10 EU27</a:t>
            </a:r>
            <a:endParaRPr lang="en-IE" b="1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EB3D762-C629-8B80-7FEC-8EDDDBD7A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765552"/>
              </p:ext>
            </p:extLst>
          </p:nvPr>
        </p:nvGraphicFramePr>
        <p:xfrm>
          <a:off x="726724" y="2099108"/>
          <a:ext cx="10544656" cy="3522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0747">
                  <a:extLst>
                    <a:ext uri="{9D8B030D-6E8A-4147-A177-3AD203B41FA5}">
                      <a16:colId xmlns:a16="http://schemas.microsoft.com/office/drawing/2014/main" val="2577407371"/>
                    </a:ext>
                  </a:extLst>
                </a:gridCol>
                <a:gridCol w="2054616">
                  <a:extLst>
                    <a:ext uri="{9D8B030D-6E8A-4147-A177-3AD203B41FA5}">
                      <a16:colId xmlns:a16="http://schemas.microsoft.com/office/drawing/2014/main" val="21813778"/>
                    </a:ext>
                  </a:extLst>
                </a:gridCol>
                <a:gridCol w="2260078">
                  <a:extLst>
                    <a:ext uri="{9D8B030D-6E8A-4147-A177-3AD203B41FA5}">
                      <a16:colId xmlns:a16="http://schemas.microsoft.com/office/drawing/2014/main" val="303998575"/>
                    </a:ext>
                  </a:extLst>
                </a:gridCol>
                <a:gridCol w="5039215">
                  <a:extLst>
                    <a:ext uri="{9D8B030D-6E8A-4147-A177-3AD203B41FA5}">
                      <a16:colId xmlns:a16="http://schemas.microsoft.com/office/drawing/2014/main" val="2612983185"/>
                    </a:ext>
                  </a:extLst>
                </a:gridCol>
              </a:tblGrid>
              <a:tr h="305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Ranking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Country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Number of HEIs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HEIs per country as percentage of total EU27 HEIs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024361"/>
                  </a:ext>
                </a:extLst>
              </a:tr>
              <a:tr h="305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2A2A2A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Romania</a:t>
                      </a:r>
                      <a:endParaRPr lang="en-GB" sz="1600" b="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alibri" panose="020F0502020204030204" pitchFamily="34" charset="0"/>
                        </a:rPr>
                        <a:t>149</a:t>
                      </a:r>
                      <a:endParaRPr lang="en-GB" sz="1600" b="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15.8%</a:t>
                      </a:r>
                      <a:endParaRPr lang="en-GB" sz="1600" b="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b"/>
                </a:tc>
                <a:extLst>
                  <a:ext uri="{0D108BD9-81ED-4DB2-BD59-A6C34878D82A}">
                    <a16:rowId xmlns:a16="http://schemas.microsoft.com/office/drawing/2014/main" val="2468330881"/>
                  </a:ext>
                </a:extLst>
              </a:tr>
              <a:tr h="305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2A2A2A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Spain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8.8%</a:t>
                      </a:r>
                      <a:endParaRPr lang="en-GB" sz="16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b"/>
                </a:tc>
                <a:extLst>
                  <a:ext uri="{0D108BD9-81ED-4DB2-BD59-A6C34878D82A}">
                    <a16:rowId xmlns:a16="http://schemas.microsoft.com/office/drawing/2014/main" val="1243292160"/>
                  </a:ext>
                </a:extLst>
              </a:tr>
              <a:tr h="305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2A2A2A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7.0%</a:t>
                      </a:r>
                      <a:endParaRPr lang="en-GB" sz="16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b"/>
                </a:tc>
                <a:extLst>
                  <a:ext uri="{0D108BD9-81ED-4DB2-BD59-A6C34878D82A}">
                    <a16:rowId xmlns:a16="http://schemas.microsoft.com/office/drawing/2014/main" val="484524206"/>
                  </a:ext>
                </a:extLst>
              </a:tr>
              <a:tr h="305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2A2A2A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en-GB" sz="16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6.9%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b"/>
                </a:tc>
                <a:extLst>
                  <a:ext uri="{0D108BD9-81ED-4DB2-BD59-A6C34878D82A}">
                    <a16:rowId xmlns:a16="http://schemas.microsoft.com/office/drawing/2014/main" val="354236661"/>
                  </a:ext>
                </a:extLst>
              </a:tr>
              <a:tr h="305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2A2A2A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Portugal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5.2%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b"/>
                </a:tc>
                <a:extLst>
                  <a:ext uri="{0D108BD9-81ED-4DB2-BD59-A6C34878D82A}">
                    <a16:rowId xmlns:a16="http://schemas.microsoft.com/office/drawing/2014/main" val="1969554410"/>
                  </a:ext>
                </a:extLst>
              </a:tr>
              <a:tr h="305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2A2A2A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Poland</a:t>
                      </a:r>
                      <a:endParaRPr lang="en-GB" sz="16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alibri" panose="020F0502020204030204" pitchFamily="34" charset="0"/>
                        </a:rPr>
                        <a:t>47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5.0%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b"/>
                </a:tc>
                <a:extLst>
                  <a:ext uri="{0D108BD9-81ED-4DB2-BD59-A6C34878D82A}">
                    <a16:rowId xmlns:a16="http://schemas.microsoft.com/office/drawing/2014/main" val="3574742522"/>
                  </a:ext>
                </a:extLst>
              </a:tr>
              <a:tr h="305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2A2A2A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Netherlands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4.6%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b"/>
                </a:tc>
                <a:extLst>
                  <a:ext uri="{0D108BD9-81ED-4DB2-BD59-A6C34878D82A}">
                    <a16:rowId xmlns:a16="http://schemas.microsoft.com/office/drawing/2014/main" val="3305136685"/>
                  </a:ext>
                </a:extLst>
              </a:tr>
              <a:tr h="305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2A2A2A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Belgium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4.3%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b"/>
                </a:tc>
                <a:extLst>
                  <a:ext uri="{0D108BD9-81ED-4DB2-BD59-A6C34878D82A}">
                    <a16:rowId xmlns:a16="http://schemas.microsoft.com/office/drawing/2014/main" val="760070713"/>
                  </a:ext>
                </a:extLst>
              </a:tr>
              <a:tr h="305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2A2A2A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Hungary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4.3%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b"/>
                </a:tc>
                <a:extLst>
                  <a:ext uri="{0D108BD9-81ED-4DB2-BD59-A6C34878D82A}">
                    <a16:rowId xmlns:a16="http://schemas.microsoft.com/office/drawing/2014/main" val="3038646934"/>
                  </a:ext>
                </a:extLst>
              </a:tr>
              <a:tr h="305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France</a:t>
                      </a: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Calibri" panose="020F0502020204030204" pitchFamily="34" charset="0"/>
                        </a:rPr>
                        <a:t>3,7%</a:t>
                      </a:r>
                    </a:p>
                  </a:txBody>
                  <a:tcPr marL="68580" marR="68580" marT="36195" marB="36195" anchor="b"/>
                </a:tc>
                <a:extLst>
                  <a:ext uri="{0D108BD9-81ED-4DB2-BD59-A6C34878D82A}">
                    <a16:rowId xmlns:a16="http://schemas.microsoft.com/office/drawing/2014/main" val="56123439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5CEF295-A533-B39A-44A9-70C64E57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530" y="5674675"/>
            <a:ext cx="1395005" cy="13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35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53E667-0DB5-68AD-7CF7-FDD6EB0A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339671"/>
            <a:ext cx="11221278" cy="78235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z="3200" dirty="0"/>
              <a:t>Number of HEIs with self-assessment submission by non-EU country</a:t>
            </a:r>
            <a:endParaRPr lang="en-IE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C348EE-0C8B-C0EA-513F-C54AAAC168E2}"/>
              </a:ext>
            </a:extLst>
          </p:cNvPr>
          <p:cNvSpPr txBox="1"/>
          <p:nvPr/>
        </p:nvSpPr>
        <p:spPr>
          <a:xfrm>
            <a:off x="801370" y="1324185"/>
            <a:ext cx="1041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Top 10 non-EU countries </a:t>
            </a:r>
            <a:endParaRPr lang="en-IE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E7532-DFEC-FBD2-9929-B8DAB6FBF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530" y="5674675"/>
            <a:ext cx="1395005" cy="1395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EA5D02-24F8-5B3F-7A39-D5DBCC8B3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325" y="1693517"/>
            <a:ext cx="8085997" cy="44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1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013" y="414780"/>
            <a:ext cx="10156297" cy="2460396"/>
          </a:xfrm>
        </p:spPr>
        <p:txBody>
          <a:bodyPr/>
          <a:lstStyle/>
          <a:p>
            <a:pPr algn="ctr"/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r>
              <a:rPr kumimoji="0" lang="en-IE" sz="54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Make your self-assessment at</a:t>
            </a:r>
            <a:br>
              <a:rPr lang="en-IE" sz="5400" dirty="0"/>
            </a:br>
            <a:r>
              <a:rPr lang="en-IE" sz="5400" dirty="0">
                <a:hlinkClick r:id="rId3"/>
              </a:rPr>
              <a:t>https://heinnovate.eu/en</a:t>
            </a:r>
            <a:br>
              <a:rPr lang="en-IE" sz="4800" dirty="0"/>
            </a:b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175913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2023</a:t>
            </a:r>
          </a:p>
          <a:p>
            <a:r>
              <a:rPr lang="en-US" sz="1050" dirty="0"/>
              <a:t>Reuse of this presentation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4"/>
              </a:rPr>
              <a:t>CC BY 4.0 </a:t>
            </a:r>
            <a:r>
              <a:rPr lang="en-US" sz="1050" dirty="0"/>
              <a:t>license. 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0293A-2B14-D256-A9F9-F792177CC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3530" y="5674675"/>
            <a:ext cx="1395005" cy="13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60BBE8-EAC5-8EFF-9404-B83C12E06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530" y="5674675"/>
            <a:ext cx="1395005" cy="139500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A53E667-0DB5-68AD-7CF7-FDD6EB0A6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User registrations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7ACC196-9DA6-C3DD-CFF1-0E0B574DB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670266"/>
              </p:ext>
            </p:extLst>
          </p:nvPr>
        </p:nvGraphicFramePr>
        <p:xfrm>
          <a:off x="847078" y="1568173"/>
          <a:ext cx="10906125" cy="38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F87944-17DA-983F-6C5A-4252BE18D5C7}"/>
              </a:ext>
            </a:extLst>
          </p:cNvPr>
          <p:cNvSpPr txBox="1"/>
          <p:nvPr/>
        </p:nvSpPr>
        <p:spPr>
          <a:xfrm>
            <a:off x="520181" y="5524255"/>
            <a:ext cx="8913067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400" dirty="0"/>
              <a:t>Number of new user registrations by year (total users: 30,166) 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80772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CA25F4-720D-9B06-2AE3-E9989627D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530" y="5674675"/>
            <a:ext cx="1395005" cy="139500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A53E667-0DB5-68AD-7CF7-FDD6EB0A6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User registrations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87944-17DA-983F-6C5A-4252BE18D5C7}"/>
              </a:ext>
            </a:extLst>
          </p:cNvPr>
          <p:cNvSpPr txBox="1"/>
          <p:nvPr/>
        </p:nvSpPr>
        <p:spPr>
          <a:xfrm>
            <a:off x="674703" y="5480885"/>
            <a:ext cx="8913067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400" dirty="0"/>
              <a:t>Number of new user registrations by year (total users: 30,166) </a:t>
            </a:r>
            <a:endParaRPr lang="en-IE" sz="24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8491139-92CB-7DFE-7AD5-3FEC60980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323551"/>
              </p:ext>
            </p:extLst>
          </p:nvPr>
        </p:nvGraphicFramePr>
        <p:xfrm>
          <a:off x="680622" y="1740194"/>
          <a:ext cx="10830756" cy="313364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43047">
                  <a:extLst>
                    <a:ext uri="{9D8B030D-6E8A-4147-A177-3AD203B41FA5}">
                      <a16:colId xmlns:a16="http://schemas.microsoft.com/office/drawing/2014/main" val="402036522"/>
                    </a:ext>
                  </a:extLst>
                </a:gridCol>
                <a:gridCol w="861154">
                  <a:extLst>
                    <a:ext uri="{9D8B030D-6E8A-4147-A177-3AD203B41FA5}">
                      <a16:colId xmlns:a16="http://schemas.microsoft.com/office/drawing/2014/main" val="2096440658"/>
                    </a:ext>
                  </a:extLst>
                </a:gridCol>
                <a:gridCol w="912866">
                  <a:extLst>
                    <a:ext uri="{9D8B030D-6E8A-4147-A177-3AD203B41FA5}">
                      <a16:colId xmlns:a16="http://schemas.microsoft.com/office/drawing/2014/main" val="878603974"/>
                    </a:ext>
                  </a:extLst>
                </a:gridCol>
                <a:gridCol w="1007492">
                  <a:extLst>
                    <a:ext uri="{9D8B030D-6E8A-4147-A177-3AD203B41FA5}">
                      <a16:colId xmlns:a16="http://schemas.microsoft.com/office/drawing/2014/main" val="353015876"/>
                    </a:ext>
                  </a:extLst>
                </a:gridCol>
                <a:gridCol w="790635">
                  <a:extLst>
                    <a:ext uri="{9D8B030D-6E8A-4147-A177-3AD203B41FA5}">
                      <a16:colId xmlns:a16="http://schemas.microsoft.com/office/drawing/2014/main" val="1800178734"/>
                    </a:ext>
                  </a:extLst>
                </a:gridCol>
                <a:gridCol w="954070">
                  <a:extLst>
                    <a:ext uri="{9D8B030D-6E8A-4147-A177-3AD203B41FA5}">
                      <a16:colId xmlns:a16="http://schemas.microsoft.com/office/drawing/2014/main" val="544961213"/>
                    </a:ext>
                  </a:extLst>
                </a:gridCol>
                <a:gridCol w="844188">
                  <a:extLst>
                    <a:ext uri="{9D8B030D-6E8A-4147-A177-3AD203B41FA5}">
                      <a16:colId xmlns:a16="http://schemas.microsoft.com/office/drawing/2014/main" val="4112803179"/>
                    </a:ext>
                  </a:extLst>
                </a:gridCol>
                <a:gridCol w="898073">
                  <a:extLst>
                    <a:ext uri="{9D8B030D-6E8A-4147-A177-3AD203B41FA5}">
                      <a16:colId xmlns:a16="http://schemas.microsoft.com/office/drawing/2014/main" val="3585315106"/>
                    </a:ext>
                  </a:extLst>
                </a:gridCol>
                <a:gridCol w="933996">
                  <a:extLst>
                    <a:ext uri="{9D8B030D-6E8A-4147-A177-3AD203B41FA5}">
                      <a16:colId xmlns:a16="http://schemas.microsoft.com/office/drawing/2014/main" val="1503285568"/>
                    </a:ext>
                  </a:extLst>
                </a:gridCol>
                <a:gridCol w="808265">
                  <a:extLst>
                    <a:ext uri="{9D8B030D-6E8A-4147-A177-3AD203B41FA5}">
                      <a16:colId xmlns:a16="http://schemas.microsoft.com/office/drawing/2014/main" val="1169623619"/>
                    </a:ext>
                  </a:extLst>
                </a:gridCol>
                <a:gridCol w="951957">
                  <a:extLst>
                    <a:ext uri="{9D8B030D-6E8A-4147-A177-3AD203B41FA5}">
                      <a16:colId xmlns:a16="http://schemas.microsoft.com/office/drawing/2014/main" val="1724401219"/>
                    </a:ext>
                  </a:extLst>
                </a:gridCol>
                <a:gridCol w="925013">
                  <a:extLst>
                    <a:ext uri="{9D8B030D-6E8A-4147-A177-3AD203B41FA5}">
                      <a16:colId xmlns:a16="http://schemas.microsoft.com/office/drawing/2014/main" val="2196908166"/>
                    </a:ext>
                  </a:extLst>
                </a:gridCol>
              </a:tblGrid>
              <a:tr h="593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2014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2015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2016</a:t>
                      </a:r>
                      <a:endParaRPr lang="en-I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2017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2018</a:t>
                      </a:r>
                      <a:endParaRPr lang="en-I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2019</a:t>
                      </a:r>
                      <a:endParaRPr lang="en-I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2020</a:t>
                      </a:r>
                      <a:endParaRPr lang="en-I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2021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2022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2023</a:t>
                      </a:r>
                      <a:endParaRPr lang="en-I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extLst>
                  <a:ext uri="{0D108BD9-81ED-4DB2-BD59-A6C34878D82A}">
                    <a16:rowId xmlns:a16="http://schemas.microsoft.com/office/drawing/2014/main" val="1110558412"/>
                  </a:ext>
                </a:extLst>
              </a:tr>
              <a:tr h="923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New Users 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2,836</a:t>
                      </a:r>
                      <a:endParaRPr lang="en-I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2,528</a:t>
                      </a:r>
                      <a:endParaRPr lang="en-I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7,735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2,368</a:t>
                      </a:r>
                      <a:endParaRPr lang="en-I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3,860</a:t>
                      </a:r>
                      <a:endParaRPr lang="en-I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1,028</a:t>
                      </a:r>
                      <a:endParaRPr lang="en-I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2,255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4,203</a:t>
                      </a:r>
                      <a:endParaRPr lang="en-I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2,208</a:t>
                      </a:r>
                      <a:endParaRPr lang="en-I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1,148</a:t>
                      </a:r>
                      <a:endParaRPr lang="en-I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30,166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extLst>
                  <a:ext uri="{0D108BD9-81ED-4DB2-BD59-A6C34878D82A}">
                    <a16:rowId xmlns:a16="http://schemas.microsoft.com/office/drawing/2014/main" val="2098822267"/>
                  </a:ext>
                </a:extLst>
              </a:tr>
              <a:tr h="1615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% of total users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9.4%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8.4%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25.6%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7.8%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12.8%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3.4%</a:t>
                      </a:r>
                      <a:endParaRPr lang="en-I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7.5%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13.9%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7.3%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3.8%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IE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extLst>
                  <a:ext uri="{0D108BD9-81ED-4DB2-BD59-A6C34878D82A}">
                    <a16:rowId xmlns:a16="http://schemas.microsoft.com/office/drawing/2014/main" val="2266912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71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560146-4F11-4F7C-AF5D-EAD9648B3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530" y="5674675"/>
            <a:ext cx="1395005" cy="1395005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25EBADF-FB80-C8B8-581C-660A69D230F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970722" y="1510267"/>
            <a:ext cx="7802461" cy="4177317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A53E667-0DB5-68AD-7CF7-FDD6EB0A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IE" dirty="0"/>
              <a:t>Total number of self-assessments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8DFF55-20D1-8791-89F7-EE98A64619F6}"/>
              </a:ext>
            </a:extLst>
          </p:cNvPr>
          <p:cNvSpPr txBox="1"/>
          <p:nvPr/>
        </p:nvSpPr>
        <p:spPr>
          <a:xfrm>
            <a:off x="672581" y="6085035"/>
            <a:ext cx="8913067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400" dirty="0"/>
              <a:t>Self-assessments – by stage of progress and year 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72863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53E667-0DB5-68AD-7CF7-FDD6EB0A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IE" dirty="0"/>
              <a:t>Total number of self-assessments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B35BD4-617E-7E0C-F62A-E7CE853E4E1B}"/>
              </a:ext>
            </a:extLst>
          </p:cNvPr>
          <p:cNvSpPr txBox="1"/>
          <p:nvPr/>
        </p:nvSpPr>
        <p:spPr>
          <a:xfrm>
            <a:off x="520181" y="5932635"/>
            <a:ext cx="8913067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400" dirty="0"/>
              <a:t>Self-assessments – by stage of progress and year </a:t>
            </a:r>
            <a:endParaRPr lang="en-IE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2F01A5-BB92-5D7C-D0AE-C5F273B69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51" y="2557400"/>
            <a:ext cx="10962568" cy="5120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F6A4CD-1555-FEDE-A8D4-4D14EEA6E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530" y="5674675"/>
            <a:ext cx="1395005" cy="13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8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53E667-0DB5-68AD-7CF7-FDD6EB0A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US" dirty="0"/>
              <a:t>Number of self-assessments by dimension</a:t>
            </a:r>
            <a:endParaRPr lang="en-IE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EA0A242-F981-97E1-C51D-4F2E92818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970868"/>
              </p:ext>
            </p:extLst>
          </p:nvPr>
        </p:nvGraphicFramePr>
        <p:xfrm>
          <a:off x="1253765" y="1581744"/>
          <a:ext cx="9115720" cy="4122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57032EB-85DC-B51A-2B8F-603AC4293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530" y="5674675"/>
            <a:ext cx="1395005" cy="13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1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53E667-0DB5-68AD-7CF7-FDD6EB0A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vert="horz" lIns="91440" tIns="45720" rIns="91440" bIns="0" rtlCol="0" anchor="b" anchorCtr="0">
            <a:normAutofit fontScale="90000"/>
          </a:bodyPr>
          <a:lstStyle/>
          <a:p>
            <a:r>
              <a:rPr lang="en-US" dirty="0"/>
              <a:t>Number of submitted self-assessments by EU MS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8DFF55-20D1-8791-89F7-EE98A64619F6}"/>
              </a:ext>
            </a:extLst>
          </p:cNvPr>
          <p:cNvSpPr txBox="1"/>
          <p:nvPr/>
        </p:nvSpPr>
        <p:spPr>
          <a:xfrm>
            <a:off x="588691" y="5732698"/>
            <a:ext cx="7437709" cy="72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000" b="1" dirty="0"/>
              <a:t>Romania is not included in the chart as it has over 7.5k submissions</a:t>
            </a:r>
            <a:endParaRPr lang="en-IE" sz="2000" b="1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DC50B25-21B5-B343-171C-287A989CC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037822"/>
              </p:ext>
            </p:extLst>
          </p:nvPr>
        </p:nvGraphicFramePr>
        <p:xfrm>
          <a:off x="939097" y="1847654"/>
          <a:ext cx="8691464" cy="365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8F75986-F958-5D2A-6BB0-94E2F43A1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444235"/>
              </p:ext>
            </p:extLst>
          </p:nvPr>
        </p:nvGraphicFramePr>
        <p:xfrm>
          <a:off x="1310326" y="1706252"/>
          <a:ext cx="9634194" cy="3795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09931C4-0EBC-A597-076D-56546A7B9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556" y="5703225"/>
            <a:ext cx="1395005" cy="13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6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53E667-0DB5-68AD-7CF7-FDD6EB0A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vert="horz" lIns="91440" tIns="45720" rIns="91440" bIns="0" rtlCol="0" anchor="b" anchorCtr="0">
            <a:normAutofit fontScale="90000"/>
          </a:bodyPr>
          <a:lstStyle/>
          <a:p>
            <a:r>
              <a:rPr lang="en-US" dirty="0"/>
              <a:t>Number of self-assessments by non-EU country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280D05-C90E-6436-3D32-F1F80F6A54F3}"/>
              </a:ext>
            </a:extLst>
          </p:cNvPr>
          <p:cNvSpPr txBox="1"/>
          <p:nvPr/>
        </p:nvSpPr>
        <p:spPr>
          <a:xfrm>
            <a:off x="601942" y="1599914"/>
            <a:ext cx="10988116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400" b="1" dirty="0"/>
              <a:t>Top 10</a:t>
            </a:r>
            <a:endParaRPr lang="en-IE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0BD257-24E1-E179-B1BD-09ABF7B6C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530" y="5674675"/>
            <a:ext cx="1395005" cy="1395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8B9A3F-A955-C60D-D7BF-CF2EABD0F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530971"/>
            <a:ext cx="7772400" cy="43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0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53E667-0DB5-68AD-7CF7-FDD6EB0A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z="3200" dirty="0"/>
              <a:t>Number of HEIs with self-assessment submission </a:t>
            </a:r>
            <a:br>
              <a:rPr lang="en-US" sz="3200" dirty="0"/>
            </a:br>
            <a:r>
              <a:rPr lang="en-US" sz="3200" dirty="0"/>
              <a:t>by country</a:t>
            </a:r>
            <a:endParaRPr lang="en-IE" sz="3200" dirty="0"/>
          </a:p>
        </p:txBody>
      </p:sp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5F28B28C-F4D9-6D04-81F6-8C839F07A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2" t="5810" r="1351" b="11223"/>
          <a:stretch/>
        </p:blipFill>
        <p:spPr bwMode="auto">
          <a:xfrm>
            <a:off x="1257300" y="1265217"/>
            <a:ext cx="8872538" cy="5260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5EC410-3C0B-B334-F2AB-01B7CE70FE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74"/>
          <a:stretch/>
        </p:blipFill>
        <p:spPr>
          <a:xfrm>
            <a:off x="8263530" y="5674675"/>
            <a:ext cx="1395005" cy="11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8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chnopolis Designer set">
    <a:dk1>
      <a:srgbClr val="000000"/>
    </a:dk1>
    <a:lt1>
      <a:srgbClr val="FFFFFF"/>
    </a:lt1>
    <a:dk2>
      <a:srgbClr val="CF342C"/>
    </a:dk2>
    <a:lt2>
      <a:srgbClr val="9D9D9D"/>
    </a:lt2>
    <a:accent1>
      <a:srgbClr val="C73C3A"/>
    </a:accent1>
    <a:accent2>
      <a:srgbClr val="6698AF"/>
    </a:accent2>
    <a:accent3>
      <a:srgbClr val="F8C558"/>
    </a:accent3>
    <a:accent4>
      <a:srgbClr val="A69EC1"/>
    </a:accent4>
    <a:accent5>
      <a:srgbClr val="BAD7DA"/>
    </a:accent5>
    <a:accent6>
      <a:srgbClr val="4E9F82"/>
    </a:accent6>
    <a:hlink>
      <a:srgbClr val="C73C3A"/>
    </a:hlink>
    <a:folHlink>
      <a:srgbClr val="A3342F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chnopolis Designer set">
    <a:dk1>
      <a:srgbClr val="000000"/>
    </a:dk1>
    <a:lt1>
      <a:srgbClr val="FFFFFF"/>
    </a:lt1>
    <a:dk2>
      <a:srgbClr val="CF342C"/>
    </a:dk2>
    <a:lt2>
      <a:srgbClr val="9D9D9D"/>
    </a:lt2>
    <a:accent1>
      <a:srgbClr val="C73C3A"/>
    </a:accent1>
    <a:accent2>
      <a:srgbClr val="6698AF"/>
    </a:accent2>
    <a:accent3>
      <a:srgbClr val="F8C558"/>
    </a:accent3>
    <a:accent4>
      <a:srgbClr val="A69EC1"/>
    </a:accent4>
    <a:accent5>
      <a:srgbClr val="BAD7DA"/>
    </a:accent5>
    <a:accent6>
      <a:srgbClr val="4E9F82"/>
    </a:accent6>
    <a:hlink>
      <a:srgbClr val="C73C3A"/>
    </a:hlink>
    <a:folHlink>
      <a:srgbClr val="A3342F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chnopolis Designer set">
    <a:dk1>
      <a:srgbClr val="000000"/>
    </a:dk1>
    <a:lt1>
      <a:srgbClr val="FFFFFF"/>
    </a:lt1>
    <a:dk2>
      <a:srgbClr val="CF342C"/>
    </a:dk2>
    <a:lt2>
      <a:srgbClr val="9D9D9D"/>
    </a:lt2>
    <a:accent1>
      <a:srgbClr val="C73C3A"/>
    </a:accent1>
    <a:accent2>
      <a:srgbClr val="6698AF"/>
    </a:accent2>
    <a:accent3>
      <a:srgbClr val="F8C558"/>
    </a:accent3>
    <a:accent4>
      <a:srgbClr val="A69EC1"/>
    </a:accent4>
    <a:accent5>
      <a:srgbClr val="BAD7DA"/>
    </a:accent5>
    <a:accent6>
      <a:srgbClr val="4E9F82"/>
    </a:accent6>
    <a:hlink>
      <a:srgbClr val="C73C3A"/>
    </a:hlink>
    <a:folHlink>
      <a:srgbClr val="A3342F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461</TotalTime>
  <Words>431</Words>
  <Application>Microsoft Macintosh PowerPoint</Application>
  <PresentationFormat>Widescreen</PresentationFormat>
  <Paragraphs>118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Office Theme</vt:lpstr>
      <vt:lpstr>Data on HEInnovate use (2013-2023)</vt:lpstr>
      <vt:lpstr>User registrations</vt:lpstr>
      <vt:lpstr>User registrations</vt:lpstr>
      <vt:lpstr>Total number of self-assessments </vt:lpstr>
      <vt:lpstr>Total number of self-assessments</vt:lpstr>
      <vt:lpstr>Number of self-assessments by dimension</vt:lpstr>
      <vt:lpstr>Number of submitted self-assessments by EU MS</vt:lpstr>
      <vt:lpstr>Number of self-assessments by non-EU country</vt:lpstr>
      <vt:lpstr>Number of HEIs with self-assessment submission  by country</vt:lpstr>
      <vt:lpstr>Number of HEIs with self-assessment submission by EU MS</vt:lpstr>
      <vt:lpstr>Number of HEIs with self-assessment submission by EU MS </vt:lpstr>
      <vt:lpstr>Number of HEIs with self-assessment submission by EU MS</vt:lpstr>
      <vt:lpstr>Number of HEIs with self-assessment submission by non-EU country</vt:lpstr>
      <vt:lpstr>                     Make your self-assessment at https://heinnovate.eu/en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HEInnovate statistics</dc:title>
  <dc:creator>POHL Linus (EAC)</dc:creator>
  <cp:lastModifiedBy>Zsuzsa Javorka</cp:lastModifiedBy>
  <cp:revision>25</cp:revision>
  <cp:lastPrinted>2023-06-22T13:49:21Z</cp:lastPrinted>
  <dcterms:created xsi:type="dcterms:W3CDTF">2023-06-19T08:38:56Z</dcterms:created>
  <dcterms:modified xsi:type="dcterms:W3CDTF">2023-06-29T13:58:45Z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2023-06-19T08:38:57Z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d8c79fe5-4844-4743-98b2-95e47027c8e2</vt:lpwstr>
  </property>
  <property fmtid="{D5CDD505-2E9C-101B-9397-08002B2CF9AE}" pid="8" name="MSIP_Label_6bd9ddd1-4d20-43f6-abfa-fc3c07406f94_ContentBits">
    <vt:lpwstr>0</vt:lpwstr>
  </property>
</Properties>
</file>